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48" r:id="rId5"/>
    <p:sldMasterId id="2147483660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</p:sldIdLst>
  <p:sldSz cy="5143500" cx="9144000"/>
  <p:notesSz cx="6858000" cy="9144000"/>
  <p:embeddedFontLst>
    <p:embeddedFont>
      <p:font typeface="Source Code Pro"/>
      <p:regular r:id="rId31"/>
      <p:bold r:id="rId32"/>
      <p:italic r:id="rId33"/>
      <p:boldItalic r:id="rId34"/>
    </p:embeddedFont>
    <p:embeddedFont>
      <p:font typeface="Oswald"/>
      <p:regular r:id="rId35"/>
      <p:bold r:id="rId36"/>
    </p:embeddedFont>
    <p:embeddedFont>
      <p:font typeface="Comfortaa"/>
      <p:regular r:id="rId37"/>
      <p:bold r:id="rId38"/>
    </p:embeddedFont>
    <p:embeddedFont>
      <p:font typeface="Karla"/>
      <p:regular r:id="rId39"/>
      <p:bold r:id="rId40"/>
      <p:italic r:id="rId41"/>
      <p:boldItalic r:id="rId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43" roundtripDataSignature="AMtx7mgF9Qm8ovx5nSNvSA0/ZtMhIhuAD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74001CC5-02ED-4AB7-A3A9-0867066E7165}">
  <a:tblStyle styleId="{74001CC5-02ED-4AB7-A3A9-0867066E7165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Karla-bold.fntdata"/><Relationship Id="rId20" Type="http://schemas.openxmlformats.org/officeDocument/2006/relationships/slide" Target="slides/slide13.xml"/><Relationship Id="rId42" Type="http://schemas.openxmlformats.org/officeDocument/2006/relationships/font" Target="fonts/Karla-boldItalic.fntdata"/><Relationship Id="rId41" Type="http://schemas.openxmlformats.org/officeDocument/2006/relationships/font" Target="fonts/Karla-italic.fntdata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43" Type="http://customschemas.google.com/relationships/presentationmetadata" Target="metadata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29" Type="http://schemas.openxmlformats.org/officeDocument/2006/relationships/slide" Target="slides/slide2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font" Target="fonts/SourceCodePro-regular.fntdata"/><Relationship Id="rId30" Type="http://schemas.openxmlformats.org/officeDocument/2006/relationships/slide" Target="slides/slide23.xml"/><Relationship Id="rId11" Type="http://schemas.openxmlformats.org/officeDocument/2006/relationships/slide" Target="slides/slide4.xml"/><Relationship Id="rId33" Type="http://schemas.openxmlformats.org/officeDocument/2006/relationships/font" Target="fonts/SourceCodePro-italic.fntdata"/><Relationship Id="rId10" Type="http://schemas.openxmlformats.org/officeDocument/2006/relationships/slide" Target="slides/slide3.xml"/><Relationship Id="rId32" Type="http://schemas.openxmlformats.org/officeDocument/2006/relationships/font" Target="fonts/SourceCodePro-bold.fntdata"/><Relationship Id="rId13" Type="http://schemas.openxmlformats.org/officeDocument/2006/relationships/slide" Target="slides/slide6.xml"/><Relationship Id="rId35" Type="http://schemas.openxmlformats.org/officeDocument/2006/relationships/font" Target="fonts/Oswald-regular.fntdata"/><Relationship Id="rId12" Type="http://schemas.openxmlformats.org/officeDocument/2006/relationships/slide" Target="slides/slide5.xml"/><Relationship Id="rId34" Type="http://schemas.openxmlformats.org/officeDocument/2006/relationships/font" Target="fonts/SourceCodePro-boldItalic.fntdata"/><Relationship Id="rId15" Type="http://schemas.openxmlformats.org/officeDocument/2006/relationships/slide" Target="slides/slide8.xml"/><Relationship Id="rId37" Type="http://schemas.openxmlformats.org/officeDocument/2006/relationships/font" Target="fonts/Comfortaa-regular.fntdata"/><Relationship Id="rId14" Type="http://schemas.openxmlformats.org/officeDocument/2006/relationships/slide" Target="slides/slide7.xml"/><Relationship Id="rId36" Type="http://schemas.openxmlformats.org/officeDocument/2006/relationships/font" Target="fonts/Oswald-bold.fntdata"/><Relationship Id="rId17" Type="http://schemas.openxmlformats.org/officeDocument/2006/relationships/slide" Target="slides/slide10.xml"/><Relationship Id="rId39" Type="http://schemas.openxmlformats.org/officeDocument/2006/relationships/font" Target="fonts/Karla-regular.fntdata"/><Relationship Id="rId16" Type="http://schemas.openxmlformats.org/officeDocument/2006/relationships/slide" Target="slides/slide9.xml"/><Relationship Id="rId38" Type="http://schemas.openxmlformats.org/officeDocument/2006/relationships/font" Target="fonts/Comfortaa-bold.fntdata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4" name="Google Shape;104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9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0" name="Google Shape;190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9" name="Google Shape;199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" name="Google Shape;205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1" name="Google Shape;211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6" name="Google Shape;216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2" name="Google Shape;222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9" name="Google Shape;229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5" name="Google Shape;235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1" name="Google Shape;241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2" name="Google Shape;112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8" name="Google Shape;248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4" name="Google Shape;254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0" name="Google Shape;260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6" name="Google Shape;266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8" name="Google Shape;118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5" name="Google Shape;125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1" name="Google Shape;131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0" name="Google Shape;140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7" name="Google Shape;147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1" name="Google Shape;171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60a8c843a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60a8c843a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4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24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24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4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4" name="Google Shape;14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35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52" name="Google Shape;52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4" name="Google Shape;54;p36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55" name="Google Shape;55;p36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6" name="Google Shape;56;p3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7" name="Google Shape;57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6"/>
          <p:cNvSpPr txBox="1"/>
          <p:nvPr>
            <p:ph type="title"/>
          </p:nvPr>
        </p:nvSpPr>
        <p:spPr>
          <a:xfrm>
            <a:off x="191900" y="28175"/>
            <a:ext cx="8369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2575"/>
              </a:buClr>
              <a:buSzPts val="2400"/>
              <a:buFont typeface="Comfortaa"/>
              <a:buNone/>
              <a:defRPr sz="2400">
                <a:solidFill>
                  <a:srgbClr val="342575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2575"/>
              </a:buClr>
              <a:buSzPts val="2400"/>
              <a:buFont typeface="Comfortaa"/>
              <a:buNone/>
              <a:defRPr sz="2400">
                <a:solidFill>
                  <a:srgbClr val="342575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2575"/>
              </a:buClr>
              <a:buSzPts val="2400"/>
              <a:buFont typeface="Comfortaa"/>
              <a:buNone/>
              <a:defRPr sz="2400">
                <a:solidFill>
                  <a:srgbClr val="342575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2575"/>
              </a:buClr>
              <a:buSzPts val="2400"/>
              <a:buFont typeface="Comfortaa"/>
              <a:buNone/>
              <a:defRPr sz="2400">
                <a:solidFill>
                  <a:srgbClr val="342575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2575"/>
              </a:buClr>
              <a:buSzPts val="2400"/>
              <a:buFont typeface="Comfortaa"/>
              <a:buNone/>
              <a:defRPr sz="2400">
                <a:solidFill>
                  <a:srgbClr val="342575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2575"/>
              </a:buClr>
              <a:buSzPts val="2400"/>
              <a:buFont typeface="Comfortaa"/>
              <a:buNone/>
              <a:defRPr sz="2400">
                <a:solidFill>
                  <a:srgbClr val="342575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2575"/>
              </a:buClr>
              <a:buSzPts val="2400"/>
              <a:buFont typeface="Comfortaa"/>
              <a:buNone/>
              <a:defRPr sz="2400">
                <a:solidFill>
                  <a:srgbClr val="342575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2575"/>
              </a:buClr>
              <a:buSzPts val="2400"/>
              <a:buFont typeface="Comfortaa"/>
              <a:buNone/>
              <a:defRPr sz="2400">
                <a:solidFill>
                  <a:srgbClr val="342575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2575"/>
              </a:buClr>
              <a:buSzPts val="2400"/>
              <a:buFont typeface="Comfortaa"/>
              <a:buNone/>
              <a:defRPr sz="2400">
                <a:solidFill>
                  <a:srgbClr val="342575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/>
        </p:txBody>
      </p:sp>
      <p:sp>
        <p:nvSpPr>
          <p:cNvPr id="64" name="Google Shape;64;p26"/>
          <p:cNvSpPr txBox="1"/>
          <p:nvPr>
            <p:ph idx="12" type="sldNum"/>
          </p:nvPr>
        </p:nvSpPr>
        <p:spPr>
          <a:xfrm>
            <a:off x="8595300" y="4879722"/>
            <a:ext cx="548700" cy="2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342575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342575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342575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342575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342575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342575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342575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342575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342575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65" name="Google Shape;65;p26"/>
          <p:cNvSpPr txBox="1"/>
          <p:nvPr/>
        </p:nvSpPr>
        <p:spPr>
          <a:xfrm>
            <a:off x="410250" y="850275"/>
            <a:ext cx="8264100" cy="328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 2">
  <p:cSld name="Title slide 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37"/>
          <p:cNvSpPr txBox="1"/>
          <p:nvPr>
            <p:ph type="ctrTitle"/>
          </p:nvPr>
        </p:nvSpPr>
        <p:spPr>
          <a:xfrm>
            <a:off x="1303475" y="2067700"/>
            <a:ext cx="6457800" cy="95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2575"/>
              </a:buClr>
              <a:buSzPts val="3000"/>
              <a:buFont typeface="Comfortaa"/>
              <a:buNone/>
              <a:defRPr b="1" sz="3000">
                <a:solidFill>
                  <a:srgbClr val="342575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70" name="Google Shape;70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3" name="Google Shape;73;p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4" name="Google Shape;74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7" name="Google Shape;77;p4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8" name="Google Shape;78;p4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9" name="Google Shape;79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 column text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41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2" name="Google Shape;82;p41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3" name="Google Shape;83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 point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42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86" name="Google Shape;86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 title and description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43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43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90" name="Google Shape;90;p43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91" name="Google Shape;91;p43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" name="Google Shape;92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Google Shape;16;p27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17" name="Google Shape;17;p2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8" name="Google Shape;18;p27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4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" name="Google Shape;95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 number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45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98" name="Google Shape;98;p4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" name="Google Shape;99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28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" name="Google Shape;22;p28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3" name="Google Shape;23;p28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28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" name="Google Shape;25;p28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" name="Google Shape;26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3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Google Shape;34;p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3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Google Shape;40;p3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41" name="Google Shape;41;p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2" name="Google Shape;42;p33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" name="Google Shape;43;p3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4" name="Google Shape;44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6" name="Google Shape;46;p34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47" name="Google Shape;47;p34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8" name="Google Shape;48;p34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9" name="Google Shape;49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odern-writer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23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8" name="Google Shape;8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png"/><Relationship Id="rId4" Type="http://schemas.openxmlformats.org/officeDocument/2006/relationships/hyperlink" Target="https://www.womenplusplus.ch/scholarships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1.png"/><Relationship Id="rId4" Type="http://schemas.openxmlformats.org/officeDocument/2006/relationships/hyperlink" Target="https://www.linkedin.com/in/tatiana-panferova/" TargetMode="External"/><Relationship Id="rId5" Type="http://schemas.openxmlformats.org/officeDocument/2006/relationships/hyperlink" Target="https://github.com/TatianaPan" TargetMode="External"/><Relationship Id="rId6" Type="http://schemas.openxmlformats.org/officeDocument/2006/relationships/hyperlink" Target="https://www.linkedin.com/in/evtokareva/" TargetMode="External"/><Relationship Id="rId7" Type="http://schemas.openxmlformats.org/officeDocument/2006/relationships/image" Target="../media/image38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4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0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4.jpg"/><Relationship Id="rId4" Type="http://schemas.openxmlformats.org/officeDocument/2006/relationships/hyperlink" Target="https://developer.mozilla.org/en-US/docs/Web/HTML/Element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7.gif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developer.mozilla.org/en-US/docs/Learn" TargetMode="External"/><Relationship Id="rId4" Type="http://schemas.openxmlformats.org/officeDocument/2006/relationships/hyperlink" Target="https://www.w3schools.com/" TargetMode="External"/><Relationship Id="rId9" Type="http://schemas.openxmlformats.org/officeDocument/2006/relationships/hyperlink" Target="https://bulma.io/" TargetMode="External"/><Relationship Id="rId5" Type="http://schemas.openxmlformats.org/officeDocument/2006/relationships/hyperlink" Target="https://www.codecademy.com/catalog/subject/web-development" TargetMode="External"/><Relationship Id="rId6" Type="http://schemas.openxmlformats.org/officeDocument/2006/relationships/hyperlink" Target="https://learn.freecodecamp.org" TargetMode="External"/><Relationship Id="rId7" Type="http://schemas.openxmlformats.org/officeDocument/2006/relationships/hyperlink" Target="https://www.wix.com/" TargetMode="External"/><Relationship Id="rId8" Type="http://schemas.openxmlformats.org/officeDocument/2006/relationships/hyperlink" Target="https://materializecss.com/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hyperlink" Target="http://www.hackandlead.com/" TargetMode="External"/><Relationship Id="rId6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www.womenplusplus.ch/prep" TargetMode="External"/></Relationships>
</file>

<file path=ppt/slides/_rels/slide7.xml.rels><?xml version="1.0" encoding="UTF-8" standalone="yes"?><Relationships xmlns="http://schemas.openxmlformats.org/package/2006/relationships"><Relationship Id="rId11" Type="http://schemas.openxmlformats.org/officeDocument/2006/relationships/image" Target="../media/image13.jpg"/><Relationship Id="rId10" Type="http://schemas.openxmlformats.org/officeDocument/2006/relationships/image" Target="../media/image36.png"/><Relationship Id="rId13" Type="http://schemas.openxmlformats.org/officeDocument/2006/relationships/image" Target="../media/image15.jpg"/><Relationship Id="rId12" Type="http://schemas.openxmlformats.org/officeDocument/2006/relationships/image" Target="../media/image33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Relationship Id="rId4" Type="http://schemas.openxmlformats.org/officeDocument/2006/relationships/image" Target="../media/image17.png"/><Relationship Id="rId9" Type="http://schemas.openxmlformats.org/officeDocument/2006/relationships/image" Target="../media/image29.png"/><Relationship Id="rId15" Type="http://schemas.openxmlformats.org/officeDocument/2006/relationships/image" Target="../media/image14.png"/><Relationship Id="rId14" Type="http://schemas.openxmlformats.org/officeDocument/2006/relationships/image" Target="../media/image12.png"/><Relationship Id="rId16" Type="http://schemas.openxmlformats.org/officeDocument/2006/relationships/image" Target="../media/image10.png"/><Relationship Id="rId5" Type="http://schemas.openxmlformats.org/officeDocument/2006/relationships/image" Target="../media/image25.png"/><Relationship Id="rId6" Type="http://schemas.openxmlformats.org/officeDocument/2006/relationships/image" Target="../media/image22.png"/><Relationship Id="rId7" Type="http://schemas.openxmlformats.org/officeDocument/2006/relationships/image" Target="../media/image11.jpg"/><Relationship Id="rId8" Type="http://schemas.openxmlformats.org/officeDocument/2006/relationships/image" Target="../media/image2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Relationship Id="rId4" Type="http://schemas.openxmlformats.org/officeDocument/2006/relationships/image" Target="../media/image1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ru"/>
              <a:t>Intro to HTML and CSS</a:t>
            </a:r>
            <a:endParaRPr/>
          </a:p>
        </p:txBody>
      </p:sp>
      <p:sp>
        <p:nvSpPr>
          <p:cNvPr id="107" name="Google Shape;107;p1"/>
          <p:cNvSpPr txBox="1"/>
          <p:nvPr>
            <p:ph idx="1" type="subTitle"/>
          </p:nvPr>
        </p:nvSpPr>
        <p:spPr>
          <a:xfrm>
            <a:off x="411175" y="3704375"/>
            <a:ext cx="8282400" cy="8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ru" sz="2400"/>
              <a:t>September 14, 2019</a:t>
            </a:r>
            <a:endParaRPr sz="2400"/>
          </a:p>
        </p:txBody>
      </p:sp>
      <p:pic>
        <p:nvPicPr>
          <p:cNvPr id="108" name="Google Shape;108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04563" y="346850"/>
            <a:ext cx="2138812" cy="66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6300" y="346850"/>
            <a:ext cx="2007325" cy="66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00324" y="1544524"/>
            <a:ext cx="5781549" cy="3130350"/>
          </a:xfrm>
          <a:prstGeom prst="rect">
            <a:avLst/>
          </a:prstGeom>
          <a:noFill/>
          <a:ln>
            <a:noFill/>
          </a:ln>
          <a:effectLst>
            <a:outerShdw blurRad="190500" rotWithShape="0" algn="tl">
              <a:srgbClr val="000000">
                <a:alpha val="69803"/>
              </a:srgbClr>
            </a:outerShdw>
          </a:effectLst>
        </p:spPr>
      </p:pic>
      <p:sp>
        <p:nvSpPr>
          <p:cNvPr id="186" name="Google Shape;186;p9"/>
          <p:cNvSpPr txBox="1"/>
          <p:nvPr>
            <p:ph type="title"/>
          </p:nvPr>
        </p:nvSpPr>
        <p:spPr>
          <a:xfrm>
            <a:off x="311700" y="372500"/>
            <a:ext cx="8520600" cy="57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ru"/>
              <a:t>women++ scholarships</a:t>
            </a:r>
            <a:endParaRPr/>
          </a:p>
        </p:txBody>
      </p:sp>
      <p:sp>
        <p:nvSpPr>
          <p:cNvPr id="187" name="Google Shape;187;p9"/>
          <p:cNvSpPr txBox="1"/>
          <p:nvPr/>
        </p:nvSpPr>
        <p:spPr>
          <a:xfrm>
            <a:off x="1715225" y="809050"/>
            <a:ext cx="5024400" cy="5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u="sng">
                <a:solidFill>
                  <a:schemeClr val="hlink"/>
                </a:solidFill>
                <a:hlinkClick r:id="rId4"/>
              </a:rPr>
              <a:t>https://www.womenplusplus.ch/scholarships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0"/>
          <p:cNvSpPr txBox="1"/>
          <p:nvPr>
            <p:ph type="title"/>
          </p:nvPr>
        </p:nvSpPr>
        <p:spPr>
          <a:xfrm>
            <a:off x="3605100" y="321550"/>
            <a:ext cx="1933800" cy="597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ru"/>
              <a:t>About Us</a:t>
            </a:r>
            <a:endParaRPr/>
          </a:p>
        </p:txBody>
      </p:sp>
      <p:pic>
        <p:nvPicPr>
          <p:cNvPr id="193" name="Google Shape;193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45250" y="1106000"/>
            <a:ext cx="1456950" cy="1425775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10"/>
          <p:cNvSpPr txBox="1"/>
          <p:nvPr/>
        </p:nvSpPr>
        <p:spPr>
          <a:xfrm>
            <a:off x="4734150" y="2938600"/>
            <a:ext cx="4200300" cy="9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" sz="1400" u="none" cap="none" strike="noStrike">
                <a:solidFill>
                  <a:srgbClr val="000000"/>
                </a:solidFill>
                <a:latin typeface="Karla"/>
                <a:ea typeface="Karla"/>
                <a:cs typeface="Karla"/>
                <a:sym typeface="Karla"/>
              </a:rPr>
              <a:t>Tatiana Panferova</a:t>
            </a:r>
            <a:endParaRPr b="0" i="0" sz="1400" u="none" cap="none" strike="noStrike">
              <a:solidFill>
                <a:srgbClr val="000000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" sz="1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https://www.linkedin.com/in/tatiana-panferova/</a:t>
            </a:r>
            <a:endParaRPr b="0" i="0" sz="1400" u="none" cap="none" strike="noStrike">
              <a:solidFill>
                <a:srgbClr val="00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" sz="1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https://github.com/TatianaPan</a:t>
            </a:r>
            <a:endParaRPr b="0" i="0" sz="1400" u="none" cap="none" strike="noStrike">
              <a:solidFill>
                <a:srgbClr val="00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95" name="Google Shape;195;p10"/>
          <p:cNvSpPr txBox="1"/>
          <p:nvPr/>
        </p:nvSpPr>
        <p:spPr>
          <a:xfrm>
            <a:off x="238625" y="2938600"/>
            <a:ext cx="4200300" cy="9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">
                <a:latin typeface="Karla"/>
                <a:ea typeface="Karla"/>
                <a:cs typeface="Karla"/>
                <a:sym typeface="Karla"/>
              </a:rPr>
              <a:t>Evgeniya Tokareva</a:t>
            </a:r>
            <a:endParaRPr b="0" i="0" sz="1400" u="none" cap="none" strike="noStrike">
              <a:solidFill>
                <a:srgbClr val="000000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" u="sng">
                <a:solidFill>
                  <a:schemeClr val="hlink"/>
                </a:solidFill>
                <a:hlinkClick r:id="rId6"/>
              </a:rPr>
              <a:t>https://www.linkedin.com/in/evtokareva/</a:t>
            </a:r>
            <a:endParaRPr b="0" i="0" u="none" cap="none" strike="noStrike">
              <a:solidFill>
                <a:srgbClr val="00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196" name="Google Shape;196;p1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733225" y="1106000"/>
            <a:ext cx="1192774" cy="15331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1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ru"/>
              <a:t>Before we start...</a:t>
            </a:r>
            <a:endParaRPr/>
          </a:p>
        </p:txBody>
      </p:sp>
      <p:pic>
        <p:nvPicPr>
          <p:cNvPr id="202" name="Google Shape;202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54050" y="1106000"/>
            <a:ext cx="6635912" cy="373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ru"/>
              <a:t>Client-server model</a:t>
            </a:r>
            <a:endParaRPr/>
          </a:p>
        </p:txBody>
      </p:sp>
      <p:pic>
        <p:nvPicPr>
          <p:cNvPr id="208" name="Google Shape;208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00800" y="952450"/>
            <a:ext cx="6645876" cy="4038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52400"/>
            <a:ext cx="8839200" cy="46258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ru"/>
              <a:t>Frontend</a:t>
            </a:r>
            <a:endParaRPr/>
          </a:p>
        </p:txBody>
      </p:sp>
      <p:pic>
        <p:nvPicPr>
          <p:cNvPr id="219" name="Google Shape;219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48000" y="1106000"/>
            <a:ext cx="7527223" cy="3732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5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</a:pPr>
            <a:r>
              <a:rPr lang="ru"/>
              <a:t>Create a draft</a:t>
            </a:r>
            <a:endParaRPr/>
          </a:p>
        </p:txBody>
      </p:sp>
      <p:sp>
        <p:nvSpPr>
          <p:cNvPr id="225" name="Google Shape;225;p15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lang="ru"/>
              <a:t>                </a:t>
            </a:r>
            <a:endParaRPr/>
          </a:p>
        </p:txBody>
      </p:sp>
      <p:pic>
        <p:nvPicPr>
          <p:cNvPr id="226" name="Google Shape;226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0" y="382938"/>
            <a:ext cx="4528500" cy="37948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6"/>
          <p:cNvSpPr txBox="1"/>
          <p:nvPr>
            <p:ph type="title"/>
          </p:nvPr>
        </p:nvSpPr>
        <p:spPr>
          <a:xfrm>
            <a:off x="430800" y="1889700"/>
            <a:ext cx="8282400" cy="85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ru"/>
              <a:t>What is HTML?</a:t>
            </a:r>
            <a:endParaRPr/>
          </a:p>
        </p:txBody>
      </p:sp>
      <p:sp>
        <p:nvSpPr>
          <p:cNvPr id="232" name="Google Shape;232;p16"/>
          <p:cNvSpPr txBox="1"/>
          <p:nvPr>
            <p:ph type="title"/>
          </p:nvPr>
        </p:nvSpPr>
        <p:spPr>
          <a:xfrm>
            <a:off x="1255050" y="2745300"/>
            <a:ext cx="6633900" cy="85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ru" sz="3000"/>
              <a:t>HyperText Markup Language</a:t>
            </a:r>
            <a:endParaRPr sz="30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ru"/>
              <a:t>HTML Element</a:t>
            </a:r>
            <a:endParaRPr/>
          </a:p>
        </p:txBody>
      </p:sp>
      <p:pic>
        <p:nvPicPr>
          <p:cNvPr id="238" name="Google Shape;238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81100" y="1419225"/>
            <a:ext cx="6781800" cy="2305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8"/>
          <p:cNvSpPr txBox="1"/>
          <p:nvPr>
            <p:ph type="title"/>
          </p:nvPr>
        </p:nvSpPr>
        <p:spPr>
          <a:xfrm>
            <a:off x="254300" y="16771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</a:pPr>
            <a:r>
              <a:rPr lang="ru"/>
              <a:t>Main HTML 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</a:pPr>
            <a:r>
              <a:rPr lang="ru"/>
              <a:t>Tags</a:t>
            </a:r>
            <a:endParaRPr/>
          </a:p>
        </p:txBody>
      </p:sp>
      <p:pic>
        <p:nvPicPr>
          <p:cNvPr id="244" name="Google Shape;244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16575" y="1068150"/>
            <a:ext cx="4528500" cy="3007207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18"/>
          <p:cNvSpPr txBox="1"/>
          <p:nvPr/>
        </p:nvSpPr>
        <p:spPr>
          <a:xfrm>
            <a:off x="4699875" y="325950"/>
            <a:ext cx="4045200" cy="57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List of all tags: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 u="sng">
                <a:solidFill>
                  <a:schemeClr val="hlink"/>
                </a:solidFill>
                <a:hlinkClick r:id="rId4"/>
              </a:rPr>
              <a:t>https://developer.mozilla.org/en-US/docs/Web/HTML/Element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ru"/>
              <a:t>Agenda</a:t>
            </a:r>
            <a:endParaRPr/>
          </a:p>
        </p:txBody>
      </p:sp>
      <p:sp>
        <p:nvSpPr>
          <p:cNvPr id="115" name="Google Shape;115;p6"/>
          <p:cNvSpPr txBox="1"/>
          <p:nvPr>
            <p:ph idx="1" type="body"/>
          </p:nvPr>
        </p:nvSpPr>
        <p:spPr>
          <a:xfrm>
            <a:off x="311700" y="1468825"/>
            <a:ext cx="8520600" cy="34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ru"/>
              <a:t>Introduction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ru"/>
              <a:t>About Women++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ru"/>
              <a:t>About Propulsion Academy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ru"/>
              <a:t>Intro to HTML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ru"/>
              <a:t>Livecoding 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ru"/>
              <a:t>Break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ru"/>
              <a:t>Intro to CSS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ru"/>
              <a:t>Livecoding together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ru"/>
              <a:t>Break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ru"/>
              <a:t>Individual work</a:t>
            </a:r>
            <a:endParaRPr/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9"/>
          <p:cNvSpPr txBox="1"/>
          <p:nvPr>
            <p:ph type="title"/>
          </p:nvPr>
        </p:nvSpPr>
        <p:spPr>
          <a:xfrm>
            <a:off x="546275" y="1512750"/>
            <a:ext cx="3700800" cy="211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lang="ru"/>
              <a:t>Time to code!</a:t>
            </a:r>
            <a:endParaRPr/>
          </a:p>
        </p:txBody>
      </p:sp>
      <p:pic>
        <p:nvPicPr>
          <p:cNvPr id="251" name="Google Shape;251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99475" y="152400"/>
            <a:ext cx="3965584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Google Shape;256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28800" y="519750"/>
            <a:ext cx="5486400" cy="2476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21"/>
          <p:cNvSpPr txBox="1"/>
          <p:nvPr/>
        </p:nvSpPr>
        <p:spPr>
          <a:xfrm>
            <a:off x="1870550" y="3529925"/>
            <a:ext cx="5486400" cy="12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ru" sz="2400" u="none" cap="none" strike="noStrik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You have just created your first </a:t>
            </a:r>
            <a:endParaRPr b="0" i="0" sz="2400" u="none" cap="none" strike="noStrike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ru" sz="2400" u="none" cap="none" strike="noStrik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static web site!</a:t>
            </a:r>
            <a:endParaRPr b="0" i="0" sz="2400" u="none" cap="none" strike="noStrike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ru"/>
              <a:t>Useful Links</a:t>
            </a:r>
            <a:endParaRPr/>
          </a:p>
        </p:txBody>
      </p:sp>
      <p:sp>
        <p:nvSpPr>
          <p:cNvPr id="263" name="Google Shape;263;p20"/>
          <p:cNvSpPr txBox="1"/>
          <p:nvPr>
            <p:ph idx="1" type="body"/>
          </p:nvPr>
        </p:nvSpPr>
        <p:spPr>
          <a:xfrm>
            <a:off x="311700" y="1468825"/>
            <a:ext cx="8520600" cy="35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➢"/>
            </a:pPr>
            <a:r>
              <a:rPr lang="ru" sz="1600"/>
              <a:t>MDN: </a:t>
            </a:r>
            <a:r>
              <a:rPr lang="ru" sz="1600" u="sng">
                <a:solidFill>
                  <a:schemeClr val="hlink"/>
                </a:solidFill>
                <a:hlinkClick r:id="rId3"/>
              </a:rPr>
              <a:t>https://developer.mozilla.org/en-US/docs/Learn</a:t>
            </a:r>
            <a:endParaRPr sz="1600"/>
          </a:p>
          <a:p>
            <a:pPr indent="-33020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➢"/>
            </a:pPr>
            <a:r>
              <a:rPr lang="ru" sz="1600"/>
              <a:t>W3Schools: </a:t>
            </a:r>
            <a:r>
              <a:rPr lang="ru" sz="1600" u="sng">
                <a:solidFill>
                  <a:schemeClr val="hlink"/>
                </a:solidFill>
                <a:hlinkClick r:id="rId4"/>
              </a:rPr>
              <a:t>https://www.w3schools.com/</a:t>
            </a:r>
            <a:endParaRPr sz="1600"/>
          </a:p>
          <a:p>
            <a:pPr indent="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➢"/>
            </a:pPr>
            <a:r>
              <a:rPr lang="ru" sz="1600"/>
              <a:t>Codecademy: </a:t>
            </a:r>
            <a:r>
              <a:rPr lang="ru" sz="1400" u="sng">
                <a:solidFill>
                  <a:schemeClr val="hlink"/>
                </a:solidFill>
                <a:hlinkClick r:id="rId5"/>
              </a:rPr>
              <a:t>https://www.codecademy.com/catalog/subject/web-development</a:t>
            </a:r>
            <a:r>
              <a:rPr lang="ru" sz="1400"/>
              <a:t> </a:t>
            </a:r>
            <a:endParaRPr sz="14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➢"/>
            </a:pPr>
            <a:r>
              <a:rPr lang="ru" sz="1600"/>
              <a:t>freeCodeCamp: </a:t>
            </a:r>
            <a:r>
              <a:rPr lang="ru" sz="1600" u="sng">
                <a:solidFill>
                  <a:schemeClr val="hlink"/>
                </a:solidFill>
                <a:hlinkClick r:id="rId6"/>
              </a:rPr>
              <a:t>https://learn.freecodecamp.org</a:t>
            </a:r>
            <a:r>
              <a:rPr lang="ru" sz="1600"/>
              <a:t> </a:t>
            </a:r>
            <a:endParaRPr sz="16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➢"/>
            </a:pPr>
            <a:r>
              <a:rPr lang="ru" sz="1600"/>
              <a:t>Templates:</a:t>
            </a:r>
            <a:r>
              <a:rPr lang="ru" sz="1600" u="sng">
                <a:solidFill>
                  <a:schemeClr val="hlink"/>
                </a:solidFill>
              </a:rPr>
              <a:t> </a:t>
            </a:r>
            <a:r>
              <a:rPr lang="ru" sz="1600" u="sng">
                <a:solidFill>
                  <a:schemeClr val="hlink"/>
                </a:solidFill>
                <a:hlinkClick r:id="rId7"/>
              </a:rPr>
              <a:t>https://www.wix.com/</a:t>
            </a:r>
            <a:endParaRPr sz="1600" u="sng">
              <a:solidFill>
                <a:schemeClr val="hlink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 u="sng">
              <a:solidFill>
                <a:schemeClr val="hlink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➢"/>
            </a:pPr>
            <a:r>
              <a:rPr lang="ru" sz="1600"/>
              <a:t>Frameworks: </a:t>
            </a:r>
            <a:r>
              <a:rPr lang="ru" sz="1600" u="sng">
                <a:solidFill>
                  <a:schemeClr val="hlink"/>
                </a:solidFill>
                <a:hlinkClick r:id="rId8"/>
              </a:rPr>
              <a:t>https://materializecss.com/</a:t>
            </a:r>
            <a:r>
              <a:rPr lang="ru" sz="1600"/>
              <a:t>, </a:t>
            </a:r>
            <a:r>
              <a:rPr lang="ru" sz="1600" u="sng">
                <a:solidFill>
                  <a:schemeClr val="hlink"/>
                </a:solidFill>
                <a:hlinkClick r:id="rId9"/>
              </a:rPr>
              <a:t>https://bulma.io/</a:t>
            </a:r>
            <a:r>
              <a:rPr lang="ru" sz="1600"/>
              <a:t> </a:t>
            </a:r>
            <a:endParaRPr sz="16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2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ru"/>
              <a:t>Your turn!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"/>
          <p:cNvSpPr txBox="1"/>
          <p:nvPr>
            <p:ph type="title"/>
          </p:nvPr>
        </p:nvSpPr>
        <p:spPr>
          <a:xfrm>
            <a:off x="244525" y="28175"/>
            <a:ext cx="8362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ru"/>
              <a:t>women++</a:t>
            </a:r>
            <a:endParaRPr b="1"/>
          </a:p>
        </p:txBody>
      </p:sp>
      <p:sp>
        <p:nvSpPr>
          <p:cNvPr id="121" name="Google Shape;121;p2"/>
          <p:cNvSpPr txBox="1"/>
          <p:nvPr/>
        </p:nvSpPr>
        <p:spPr>
          <a:xfrm>
            <a:off x="191900" y="755485"/>
            <a:ext cx="7532401" cy="95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2575"/>
              </a:buClr>
              <a:buSzPts val="2400"/>
              <a:buFont typeface="Comfortaa"/>
              <a:buNone/>
            </a:pPr>
            <a:r>
              <a:rPr b="0" i="0" lang="ru" sz="2000" u="none" cap="none" strike="noStrike">
                <a:solidFill>
                  <a:srgbClr val="342575"/>
                </a:solidFill>
                <a:latin typeface="Comfortaa"/>
                <a:ea typeface="Comfortaa"/>
                <a:cs typeface="Comfortaa"/>
                <a:sym typeface="Comfortaa"/>
              </a:rPr>
              <a:t>We are a Swiss non-profit association which is on a mission to support women in building and leading their careers in programming-related fields</a:t>
            </a:r>
            <a:br>
              <a:rPr b="0" i="0" lang="ru" sz="2000" u="none" cap="none" strike="noStrike">
                <a:solidFill>
                  <a:srgbClr val="342575"/>
                </a:solidFill>
                <a:latin typeface="Comfortaa"/>
                <a:ea typeface="Comfortaa"/>
                <a:cs typeface="Comfortaa"/>
                <a:sym typeface="Comfortaa"/>
              </a:rPr>
            </a:br>
            <a:endParaRPr b="0" i="0" sz="2000" u="none" cap="none" strike="noStrike">
              <a:solidFill>
                <a:srgbClr val="342575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22" name="Google Shape;122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49303" y="1917529"/>
            <a:ext cx="5445394" cy="3022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"/>
          <p:cNvSpPr txBox="1"/>
          <p:nvPr>
            <p:ph type="title"/>
          </p:nvPr>
        </p:nvSpPr>
        <p:spPr>
          <a:xfrm>
            <a:off x="191900" y="28175"/>
            <a:ext cx="8369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ru"/>
              <a:t>Team</a:t>
            </a:r>
            <a:endParaRPr/>
          </a:p>
        </p:txBody>
      </p:sp>
      <p:pic>
        <p:nvPicPr>
          <p:cNvPr id="128" name="Google Shape;128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44776" y="490653"/>
            <a:ext cx="5654448" cy="45150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4"/>
          <p:cNvSpPr txBox="1"/>
          <p:nvPr>
            <p:ph type="title"/>
          </p:nvPr>
        </p:nvSpPr>
        <p:spPr>
          <a:xfrm>
            <a:off x="191900" y="28175"/>
            <a:ext cx="8369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ru"/>
              <a:t>Hack’n’Lead</a:t>
            </a:r>
            <a:endParaRPr/>
          </a:p>
        </p:txBody>
      </p:sp>
      <p:pic>
        <p:nvPicPr>
          <p:cNvPr id="134" name="Google Shape;134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6832" y="635910"/>
            <a:ext cx="3772985" cy="28283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lose up of a sign&#10;&#10;Description automatically generated" id="135" name="Google Shape;135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64566" y="3499294"/>
            <a:ext cx="6223768" cy="1776813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4"/>
          <p:cNvSpPr txBox="1"/>
          <p:nvPr/>
        </p:nvSpPr>
        <p:spPr>
          <a:xfrm>
            <a:off x="860506" y="3154950"/>
            <a:ext cx="282683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ru" sz="1200" u="sng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www.hackandlead.com</a:t>
            </a:r>
            <a:endParaRPr b="0" i="0" sz="12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7" name="Google Shape;137;p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173861" y="504234"/>
            <a:ext cx="4103937" cy="31161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5"/>
          <p:cNvSpPr txBox="1"/>
          <p:nvPr>
            <p:ph type="title"/>
          </p:nvPr>
        </p:nvSpPr>
        <p:spPr>
          <a:xfrm>
            <a:off x="387450" y="28175"/>
            <a:ext cx="8369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ru"/>
              <a:t>Our workshop program </a:t>
            </a:r>
            <a:r>
              <a:rPr lang="ru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https://www.womenplusplus.ch/prep</a:t>
            </a:r>
            <a:endParaRPr/>
          </a:p>
        </p:txBody>
      </p:sp>
      <p:graphicFrame>
        <p:nvGraphicFramePr>
          <p:cNvPr id="143" name="Google Shape;143;p5"/>
          <p:cNvGraphicFramePr/>
          <p:nvPr/>
        </p:nvGraphicFramePr>
        <p:xfrm>
          <a:off x="441960" y="600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{74001CC5-02ED-4AB7-A3A9-0867066E7165}</a:tableStyleId>
              </a:tblPr>
              <a:tblGrid>
                <a:gridCol w="2023850"/>
                <a:gridCol w="1017850"/>
                <a:gridCol w="1148025"/>
                <a:gridCol w="3929325"/>
              </a:tblGrid>
              <a:tr h="2237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ru" sz="1000" u="none" cap="none" strike="noStrike">
                          <a:solidFill>
                            <a:srgbClr val="FFFFFF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Workshop</a:t>
                      </a:r>
                      <a:endParaRPr sz="1000" u="none" cap="none" strike="noStrike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40275" marB="40275" marR="40275" marL="40275">
                    <a:lnL cap="flat" cmpd="sng" w="9525">
                      <a:solidFill>
                        <a:srgbClr val="5B9BD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B9BD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B9BD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ru" sz="1000" u="none" cap="none" strike="noStrike">
                          <a:solidFill>
                            <a:srgbClr val="FFFFFF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Date</a:t>
                      </a:r>
                      <a:endParaRPr sz="1000" u="none" cap="none" strike="noStrike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40275" marB="40275" marR="40275" marL="402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B9BD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B9BD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ru" sz="1000" u="none" cap="none" strike="noStrike">
                          <a:solidFill>
                            <a:srgbClr val="FFFFFF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Expert</a:t>
                      </a:r>
                      <a:endParaRPr sz="1000" u="none" cap="none" strike="noStrike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40275" marB="40275" marR="40275" marL="402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B9BD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B9BD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ru" sz="1000" u="none" cap="none" strike="noStrike">
                          <a:solidFill>
                            <a:srgbClr val="FFFFFF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Description</a:t>
                      </a:r>
                      <a:endParaRPr sz="1000" u="none" cap="none" strike="noStrike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40275" marB="40275" marR="40275" marL="402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B9BD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B9BD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B9BD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B9BD5"/>
                    </a:solidFill>
                  </a:tcPr>
                </a:tc>
              </a:tr>
              <a:tr h="9581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ru" sz="1000" u="none" cap="none" strike="noStrike">
                          <a:solidFill>
                            <a:srgbClr val="777777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Survival Kit for your first Hackathon</a:t>
                      </a:r>
                      <a:endParaRPr sz="1000" u="none" cap="none" strike="noStrike">
                        <a:solidFill>
                          <a:srgbClr val="777777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40275" marB="40275" marR="40275" marL="40275">
                    <a:lnL cap="flat" cmpd="sng" w="9525">
                      <a:solidFill>
                        <a:srgbClr val="5B9BD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B9BD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B9BD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" sz="1000" u="none" cap="none" strike="noStrike">
                          <a:solidFill>
                            <a:srgbClr val="777777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25.08.2019</a:t>
                      </a:r>
                      <a:endParaRPr sz="1000" u="none" cap="none" strike="noStrike">
                        <a:solidFill>
                          <a:srgbClr val="777777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40275" marB="40275" marR="40275" marL="402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B9BD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B9BD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" sz="1000" u="none" cap="none" strike="noStrike">
                          <a:solidFill>
                            <a:srgbClr val="777777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Chris Gwilliams</a:t>
                      </a:r>
                      <a:endParaRPr sz="1000" u="none" cap="none" strike="noStrike">
                        <a:solidFill>
                          <a:srgbClr val="777777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40275" marB="40275" marR="40275" marL="402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B9BD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B9BD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" sz="1000" u="none" cap="none" strike="noStrike">
                          <a:solidFill>
                            <a:srgbClr val="777777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1. Panel of former participants</a:t>
                      </a:r>
                      <a:endParaRPr sz="1000" u="none" cap="none" strike="noStrike">
                        <a:solidFill>
                          <a:srgbClr val="777777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" sz="1000" u="none" cap="none" strike="noStrike">
                          <a:solidFill>
                            <a:srgbClr val="777777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2. Technical part with Chris Gwilliams</a:t>
                      </a:r>
                      <a:endParaRPr sz="1000" u="none" cap="none" strike="noStrike">
                        <a:solidFill>
                          <a:srgbClr val="777777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" sz="1000" u="none" cap="none" strike="noStrike">
                          <a:solidFill>
                            <a:srgbClr val="777777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- Opening the command prompt (Linux and Windows)</a:t>
                      </a:r>
                      <a:endParaRPr sz="1000" u="none" cap="none" strike="noStrike">
                        <a:solidFill>
                          <a:srgbClr val="777777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" sz="1000" u="none" cap="none" strike="noStrike">
                          <a:solidFill>
                            <a:srgbClr val="777777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- Basic commands and directory navigation</a:t>
                      </a:r>
                      <a:endParaRPr sz="1000" u="none" cap="none" strike="noStrike">
                        <a:solidFill>
                          <a:srgbClr val="777777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" sz="1000" u="none" cap="none" strike="noStrike">
                          <a:solidFill>
                            <a:srgbClr val="777777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- What Git is, how to use it and creating a basic website</a:t>
                      </a:r>
                      <a:endParaRPr sz="1000" u="none" cap="none" strike="noStrike">
                        <a:solidFill>
                          <a:srgbClr val="777777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40275" marB="40275" marR="40275" marL="402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B9BD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B9BD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B9BD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6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" sz="1000" u="none" cap="none" strike="noStrike">
                          <a:solidFill>
                            <a:srgbClr val="777777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Statistical methods for data analysis - machine learning </a:t>
                      </a:r>
                      <a:endParaRPr b="0" i="0" sz="1000" u="none" cap="none" strike="noStrike">
                        <a:solidFill>
                          <a:srgbClr val="777777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40275" marB="40275" marR="40275" marL="40275">
                    <a:lnL cap="flat" cmpd="sng" w="9525">
                      <a:solidFill>
                        <a:srgbClr val="5B9BD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B9BD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B9BD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" sz="1000" u="none" cap="none" strike="noStrike">
                          <a:solidFill>
                            <a:srgbClr val="777777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31.08.2019</a:t>
                      </a:r>
                      <a:endParaRPr/>
                    </a:p>
                  </a:txBody>
                  <a:tcPr marT="40275" marB="40275" marR="40275" marL="402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B9BD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B9BD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" sz="1000" u="none" cap="none" strike="noStrike">
                          <a:solidFill>
                            <a:srgbClr val="777777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Pietro Marino, Pavlin Mavriodiev and Badru Stanicki</a:t>
                      </a:r>
                      <a:endParaRPr b="0" i="0" sz="1000" u="none" cap="none" strike="noStrike">
                        <a:solidFill>
                          <a:srgbClr val="777777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40275" marB="40275" marR="40275" marL="402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B9BD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B9BD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" sz="1000" u="none" cap="none" strike="noStrike">
                          <a:solidFill>
                            <a:srgbClr val="777777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1. Overview of most common algorithms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" sz="1000" u="none" cap="none" strike="noStrike">
                          <a:solidFill>
                            <a:srgbClr val="777777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2. Practice on feature selection &amp; clustering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" sz="1000" u="none" cap="none" strike="noStrike">
                          <a:solidFill>
                            <a:srgbClr val="777777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3.  Practice on forecast </a:t>
                      </a:r>
                      <a:endParaRPr/>
                    </a:p>
                  </a:txBody>
                  <a:tcPr marT="40275" marB="40275" marR="40275" marL="402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B9BD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B9BD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B9BD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6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ru" sz="1000" u="none" cap="none" strike="noStrik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Web Development: intro to HTML and CSS</a:t>
                      </a:r>
                      <a:endParaRPr b="1" sz="1000" u="none" cap="none" strike="noStrike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40275" marB="40275" marR="40275" marL="40275">
                    <a:lnL cap="flat" cmpd="sng" w="9525">
                      <a:solidFill>
                        <a:srgbClr val="5B9BD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B9BD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B9BD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ru" sz="1000" u="none" cap="none" strike="noStrik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14.09.2019</a:t>
                      </a:r>
                      <a:endParaRPr b="1" sz="1000" u="none" cap="none" strike="noStrike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40275" marB="40275" marR="40275" marL="402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B9BD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B9BD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ru" sz="1000" u="none" cap="none" strike="noStrik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Tatiana Panferova, Evgenia Tokareva</a:t>
                      </a:r>
                      <a:endParaRPr b="1" sz="1000" u="none" cap="none" strike="noStrike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40275" marB="40275" marR="40275" marL="402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B9BD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B9BD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ru" sz="1000" u="none" cap="none" strike="noStrik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1. Introduction to HTML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000" u="none" cap="none" strike="noStrike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2. Basics of CSS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000" u="none" cap="none" strike="noStrike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3. Exercises</a:t>
                      </a:r>
                      <a:endParaRPr b="1" sz="1000" u="none" cap="none" strike="noStrike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40275" marB="40275" marR="40275" marL="402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B9BD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B9BD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B9BD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5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ru" sz="1000" u="none" cap="none" strike="noStrik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Introduction to GraphQL Workshop - back-end</a:t>
                      </a:r>
                      <a:endParaRPr sz="1000" u="none" cap="none" strike="noStrike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40275" marB="40275" marR="40275" marL="40275">
                    <a:lnL cap="flat" cmpd="sng" w="9525">
                      <a:solidFill>
                        <a:srgbClr val="5B9BD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B9BD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B9BD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" sz="1000" u="none" cap="none" strike="noStrik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17.09.2019</a:t>
                      </a:r>
                      <a:endParaRPr sz="1000" u="none" cap="none" strike="noStrike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40275" marB="40275" marR="40275" marL="402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B9BD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B9BD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" sz="1000" u="none" cap="none" strike="noStrik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Marion Schleifer</a:t>
                      </a:r>
                      <a:endParaRPr sz="1000" u="none" cap="none" strike="noStrike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40275" marB="40275" marR="40275" marL="402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B9BD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B9BD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" sz="1000" u="none" cap="none" strike="noStrik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1. Introduction into GraphQL</a:t>
                      </a:r>
                      <a:endParaRPr sz="1000" u="none" cap="none" strike="noStrike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" sz="1000" u="none" cap="none" strike="noStrik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2. sample project with Hasura's GraphQL API</a:t>
                      </a:r>
                      <a:endParaRPr sz="1000" u="none" cap="none" strike="noStrike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40275" marB="40275" marR="40275" marL="402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B9BD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B9BD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B9BD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6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ru" sz="1000" u="none" cap="none" strike="noStrik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Build Solid Web Apps using Angular and GraphQL</a:t>
                      </a:r>
                      <a:endParaRPr sz="1000" u="none" cap="none" strike="noStrike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40275" marB="40275" marR="40275" marL="40275">
                    <a:lnL cap="flat" cmpd="sng" w="9525">
                      <a:solidFill>
                        <a:srgbClr val="5B9BD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B9BD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B9BD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" sz="1000" u="none" cap="none" strike="noStrik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24.09.2019</a:t>
                      </a:r>
                      <a:endParaRPr sz="1000" u="none" cap="none" strike="noStrike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40275" marB="40275" marR="40275" marL="402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B9BD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B9BD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 u="none" cap="none" strike="noStrike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Tomas Trajan and Gion Kunz</a:t>
                      </a:r>
                      <a:endParaRPr/>
                    </a:p>
                  </a:txBody>
                  <a:tcPr marT="40275" marB="40275" marR="40275" marL="402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B9BD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B9BD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" sz="1000" u="none" cap="none" strike="noStrik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Creating a front-end web application using Angular</a:t>
                      </a:r>
                      <a:endParaRPr sz="1000" u="none" cap="none" strike="noStrike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40275" marB="40275" marR="40275" marL="402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B9BD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B9BD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B9BD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06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ru" sz="1000" u="none" cap="none" strike="noStrik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Courage to LEADership</a:t>
                      </a:r>
                      <a:endParaRPr sz="1000" u="none" cap="none" strike="noStrike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40275" marB="40275" marR="40275" marL="40275">
                    <a:lnL cap="flat" cmpd="sng" w="9525">
                      <a:solidFill>
                        <a:srgbClr val="5B9BD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B9BD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B9BD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" sz="1000" u="none" cap="none" strike="noStrik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22.10.2019</a:t>
                      </a:r>
                      <a:endParaRPr sz="1000" u="none" cap="none" strike="noStrike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40275" marB="40275" marR="40275" marL="402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B9BD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B9BD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" sz="1000" u="none" cap="none" strike="noStrik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Gabriela Müller Mendoza</a:t>
                      </a:r>
                      <a:endParaRPr sz="1000" u="none" cap="none" strike="noStrike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40275" marB="40275" marR="40275" marL="402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B9BD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B9BD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" sz="1000" u="none" cap="none" strike="noStrik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hands-on examples and exercises to help you achieve and master your next career milestones</a:t>
                      </a:r>
                      <a:endParaRPr sz="1000" u="none" cap="none" strike="noStrike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40275" marB="40275" marR="40275" marL="402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B9BD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B9BD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B9BD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44" name="Google Shape;144;p5"/>
          <p:cNvSpPr/>
          <p:nvPr/>
        </p:nvSpPr>
        <p:spPr>
          <a:xfrm>
            <a:off x="2913063" y="115252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br>
              <a:rPr b="0" i="0" lang="ru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7"/>
          <p:cNvSpPr txBox="1"/>
          <p:nvPr>
            <p:ph type="title"/>
          </p:nvPr>
        </p:nvSpPr>
        <p:spPr>
          <a:xfrm>
            <a:off x="5548150" y="72825"/>
            <a:ext cx="3210900" cy="597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</a:pPr>
            <a:r>
              <a:rPr lang="ru" sz="2400">
                <a:solidFill>
                  <a:srgbClr val="434343"/>
                </a:solidFill>
              </a:rPr>
              <a:t>Propulsion Academy</a:t>
            </a:r>
            <a:endParaRPr sz="2400">
              <a:solidFill>
                <a:srgbClr val="434343"/>
              </a:solidFill>
            </a:endParaRPr>
          </a:p>
        </p:txBody>
      </p:sp>
      <p:pic>
        <p:nvPicPr>
          <p:cNvPr id="150" name="Google Shape;150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59325" y="848400"/>
            <a:ext cx="699725" cy="675175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7"/>
          <p:cNvSpPr/>
          <p:nvPr/>
        </p:nvSpPr>
        <p:spPr>
          <a:xfrm>
            <a:off x="5167150" y="917250"/>
            <a:ext cx="2810100" cy="8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12700" lvl="0" marL="0" marR="5080" rtl="0" algn="l">
              <a:lnSpc>
                <a:spcPct val="1249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Karla"/>
              <a:buNone/>
            </a:pPr>
            <a:r>
              <a:rPr b="0" i="0" lang="ru" sz="1400" u="none" cap="none" strike="noStrike">
                <a:solidFill>
                  <a:srgbClr val="3F3F3F"/>
                </a:solidFill>
                <a:latin typeface="Karla"/>
                <a:ea typeface="Karla"/>
                <a:cs typeface="Karla"/>
                <a:sym typeface="Karla"/>
              </a:rPr>
              <a:t>Full and part-time Full-Stack Development, Data Science, Big Data Engineering bootcamps</a:t>
            </a:r>
            <a:endParaRPr b="0" i="0" sz="1400" u="none" cap="none" strike="noStrike">
              <a:solidFill>
                <a:srgbClr val="3F3F3F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grpSp>
        <p:nvGrpSpPr>
          <p:cNvPr id="152" name="Google Shape;152;p7"/>
          <p:cNvGrpSpPr/>
          <p:nvPr/>
        </p:nvGrpSpPr>
        <p:grpSpPr>
          <a:xfrm>
            <a:off x="348216" y="437367"/>
            <a:ext cx="3811074" cy="4289046"/>
            <a:chOff x="10737850" y="2108200"/>
            <a:chExt cx="7785647" cy="8241825"/>
          </a:xfrm>
        </p:grpSpPr>
        <p:pic>
          <p:nvPicPr>
            <p:cNvPr id="153" name="Google Shape;153;p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0737851" y="8813800"/>
              <a:ext cx="2590801" cy="1535143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</p:pic>
        <p:pic>
          <p:nvPicPr>
            <p:cNvPr id="154" name="Google Shape;154;p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0755371" y="5765800"/>
              <a:ext cx="2573279" cy="1524000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</p:pic>
        <p:pic>
          <p:nvPicPr>
            <p:cNvPr id="155" name="Google Shape;155;p7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0755371" y="7289800"/>
              <a:ext cx="2573281" cy="1524000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</p:pic>
        <p:pic>
          <p:nvPicPr>
            <p:cNvPr descr="C:\Users\Laurent Meyer\Documents\Propulsion\Pictures\2018 01 15 - first day DS batch #2\IMG_9857.jpg" id="156" name="Google Shape;156;p7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3328650" y="7280798"/>
              <a:ext cx="2590801" cy="1533002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</p:pic>
        <p:pic>
          <p:nvPicPr>
            <p:cNvPr id="157" name="Google Shape;157;p7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15932695" y="7292500"/>
              <a:ext cx="2590802" cy="1521300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</p:pic>
        <p:pic>
          <p:nvPicPr>
            <p:cNvPr id="158" name="Google Shape;158;p7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13328652" y="5756275"/>
              <a:ext cx="2633499" cy="1514998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</p:pic>
        <p:pic>
          <p:nvPicPr>
            <p:cNvPr id="159" name="Google Shape;159;p7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10737850" y="2108200"/>
              <a:ext cx="7770865" cy="3648075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</p:pic>
        <p:pic>
          <p:nvPicPr>
            <p:cNvPr id="160" name="Google Shape;160;p7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15947480" y="5765801"/>
              <a:ext cx="2561236" cy="1505472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</p:pic>
        <p:pic>
          <p:nvPicPr>
            <p:cNvPr id="161" name="Google Shape;161;p7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15962150" y="8813800"/>
              <a:ext cx="2561347" cy="1536225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</p:pic>
        <p:pic>
          <p:nvPicPr>
            <p:cNvPr id="162" name="Google Shape;162;p7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13327556" y="8827974"/>
              <a:ext cx="2634594" cy="1522051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</p:pic>
      </p:grpSp>
      <p:pic>
        <p:nvPicPr>
          <p:cNvPr id="163" name="Google Shape;163;p7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8055557" y="1959400"/>
            <a:ext cx="737693" cy="675175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7"/>
          <p:cNvSpPr/>
          <p:nvPr/>
        </p:nvSpPr>
        <p:spPr>
          <a:xfrm>
            <a:off x="5167150" y="2018175"/>
            <a:ext cx="2810100" cy="4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12700" lvl="0" marL="0" marR="5080" rtl="0" algn="l">
              <a:lnSpc>
                <a:spcPct val="1249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Karla"/>
              <a:buNone/>
            </a:pPr>
            <a:r>
              <a:rPr b="0" i="0" lang="ru" sz="1400" u="none" cap="none" strike="noStrike">
                <a:solidFill>
                  <a:srgbClr val="3F3F3F"/>
                </a:solidFill>
                <a:latin typeface="Karla"/>
                <a:ea typeface="Karla"/>
                <a:cs typeface="Karla"/>
                <a:sym typeface="Karla"/>
              </a:rPr>
              <a:t>Hands-on and project-oriented approach</a:t>
            </a:r>
            <a:endParaRPr b="0" i="0" sz="1400" u="none" cap="none" strike="noStrike">
              <a:solidFill>
                <a:srgbClr val="3F3F3F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pic>
        <p:nvPicPr>
          <p:cNvPr id="165" name="Google Shape;165;p7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8055549" y="2898150"/>
            <a:ext cx="737700" cy="7377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7"/>
          <p:cNvSpPr/>
          <p:nvPr/>
        </p:nvSpPr>
        <p:spPr>
          <a:xfrm>
            <a:off x="5167150" y="3037950"/>
            <a:ext cx="2610300" cy="5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12700" lvl="0" marL="0" marR="5080" rtl="0" algn="l">
              <a:lnSpc>
                <a:spcPct val="1249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Karla"/>
              <a:buNone/>
            </a:pPr>
            <a:r>
              <a:rPr b="0" i="0" lang="ru" sz="1400" u="none" cap="none" strike="noStrike">
                <a:solidFill>
                  <a:srgbClr val="3F3F3F"/>
                </a:solidFill>
                <a:latin typeface="Karla"/>
                <a:ea typeface="Karla"/>
                <a:cs typeface="Karla"/>
                <a:sym typeface="Karla"/>
              </a:rPr>
              <a:t>Curricula representing actual industry needs</a:t>
            </a:r>
            <a:endParaRPr b="0" i="0" sz="1400" u="none" cap="none" strike="noStrike">
              <a:solidFill>
                <a:srgbClr val="3F3F3F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pic>
        <p:nvPicPr>
          <p:cNvPr id="167" name="Google Shape;167;p7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8055550" y="3899425"/>
            <a:ext cx="737700" cy="750791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7"/>
          <p:cNvSpPr/>
          <p:nvPr/>
        </p:nvSpPr>
        <p:spPr>
          <a:xfrm>
            <a:off x="5190850" y="3975875"/>
            <a:ext cx="2610300" cy="5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12700" lvl="0" marL="0" marR="5080" rtl="0" algn="l">
              <a:lnSpc>
                <a:spcPct val="1249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Karla"/>
              <a:buNone/>
            </a:pPr>
            <a:r>
              <a:rPr b="0" i="0" lang="ru" sz="1400" u="none" cap="none" strike="noStrike">
                <a:solidFill>
                  <a:srgbClr val="3F3F3F"/>
                </a:solidFill>
                <a:latin typeface="Karla"/>
                <a:ea typeface="Karla"/>
                <a:cs typeface="Karla"/>
                <a:sym typeface="Karla"/>
              </a:rPr>
              <a:t>Incubator-like atmosphere</a:t>
            </a:r>
            <a:endParaRPr b="0" i="0" sz="1400" u="none" cap="none" strike="noStrike">
              <a:solidFill>
                <a:srgbClr val="3F3F3F"/>
              </a:solidFill>
              <a:latin typeface="Karla"/>
              <a:ea typeface="Karla"/>
              <a:cs typeface="Karla"/>
              <a:sym typeface="Karl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8"/>
          <p:cNvSpPr/>
          <p:nvPr/>
        </p:nvSpPr>
        <p:spPr>
          <a:xfrm>
            <a:off x="310925" y="302025"/>
            <a:ext cx="5028000" cy="6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127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4800"/>
              <a:buFont typeface="Karla"/>
              <a:buNone/>
            </a:pPr>
            <a:r>
              <a:rPr b="0" i="0" lang="ru" sz="30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rPr>
              <a:t>Core programs, full-time:</a:t>
            </a:r>
            <a:endParaRPr b="0" i="0" sz="3000" u="none" cap="none" strike="noStrike">
              <a:solidFill>
                <a:srgbClr val="F5606E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pic>
        <p:nvPicPr>
          <p:cNvPr id="174" name="Google Shape;174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0000" y="941625"/>
            <a:ext cx="3711250" cy="382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68650" y="983950"/>
            <a:ext cx="3739702" cy="382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g60a8c843a8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2" cy="47510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